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  <p:sldId id="258" r:id="rId5"/>
    <p:sldId id="260" r:id="rId6"/>
  </p:sldIdLst>
  <p:sldSz cx="12192000" cy="6858000"/>
  <p:notesSz cx="9928225" cy="6797675"/>
  <p:defaultTextStyle>
    <a:defPPr>
      <a:defRPr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652C94F-235F-44E8-B4C0-0F1A3A40DC89}" type="datetimeFigureOut">
              <a:rPr lang="ru-RU"/>
              <a:t>13.05.2026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29EE67C-D05D-437B-B327-74048EF1E3B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805758" y="1016065"/>
            <a:ext cx="851015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2CABAE"/>
                </a:solidFill>
              </a:rPr>
              <a:t>Партнерская программа кредитования ваших покупателей</a:t>
            </a:r>
            <a:endParaRPr lang="ru-RU" sz="2000" dirty="0"/>
          </a:p>
          <a:p>
            <a:pPr marL="171450" indent="-171450">
              <a:buFont typeface="Arial"/>
              <a:buChar char="•"/>
              <a:defRPr/>
            </a:pPr>
            <a:r>
              <a:rPr lang="ru-RU" sz="1200" dirty="0"/>
              <a:t>без посещения банка</a:t>
            </a:r>
            <a:endParaRPr dirty="0"/>
          </a:p>
          <a:p>
            <a:pPr marL="171450" indent="-171450">
              <a:buFont typeface="Arial"/>
              <a:buChar char="•"/>
              <a:defRPr/>
            </a:pPr>
            <a:r>
              <a:rPr lang="ru-RU" sz="1200" dirty="0"/>
              <a:t>без лишних документов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ru-RU" sz="1200" dirty="0"/>
              <a:t>рост продаж до 80%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ru-RU" sz="1200" dirty="0"/>
              <a:t>высокий уровень одобрения до 80%</a:t>
            </a:r>
          </a:p>
          <a:p>
            <a:br>
              <a:rPr lang="ru-RU" sz="1200" dirty="0"/>
            </a:br>
            <a:endParaRPr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7330FF0-8FBA-47C8-A445-A28BCDC15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984" y="2254433"/>
            <a:ext cx="1542422" cy="4816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30FCA1-21F3-4540-8F9E-2DD8A4B675C6}"/>
              </a:ext>
            </a:extLst>
          </p:cNvPr>
          <p:cNvSpPr txBox="1"/>
          <p:nvPr/>
        </p:nvSpPr>
        <p:spPr>
          <a:xfrm>
            <a:off x="805758" y="398352"/>
            <a:ext cx="1790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Верхний баннер</a:t>
            </a:r>
          </a:p>
        </p:txBody>
      </p:sp>
    </p:spTree>
    <p:extLst>
      <p:ext uri="{BB962C8B-B14F-4D97-AF65-F5344CB8AC3E}">
        <p14:creationId xmlns:p14="http://schemas.microsoft.com/office/powerpoint/2010/main" val="327375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9" name="Рисунок 18"/>
          <p:cNvPicPr>
            <a:picLocks noChangeAspect="1"/>
          </p:cNvPicPr>
          <p:nvPr/>
        </p:nvPicPr>
        <p:blipFill>
          <a:blip r:embed="rId2"/>
          <a:srcRect l="56633" t="48465"/>
          <a:stretch/>
        </p:blipFill>
        <p:spPr bwMode="auto">
          <a:xfrm>
            <a:off x="324852" y="1967678"/>
            <a:ext cx="11313536" cy="4092079"/>
          </a:xfrm>
          <a:prstGeom prst="rect">
            <a:avLst/>
          </a:prstGeom>
        </p:spPr>
      </p:pic>
      <p:sp>
        <p:nvSpPr>
          <p:cNvPr id="4" name="Подзаголовок 2"/>
          <p:cNvSpPr txBox="1"/>
          <p:nvPr/>
        </p:nvSpPr>
        <p:spPr bwMode="auto">
          <a:xfrm>
            <a:off x="220910" y="4474887"/>
            <a:ext cx="1197109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rcRect l="18204" t="47896" r="57490" b="19223"/>
          <a:stretch/>
        </p:blipFill>
        <p:spPr bwMode="auto">
          <a:xfrm>
            <a:off x="408276" y="2133486"/>
            <a:ext cx="4220515" cy="321149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 bwMode="auto">
          <a:xfrm>
            <a:off x="6960093" y="2013781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b="1"/>
              <a:t>Заполнить заявку</a:t>
            </a:r>
            <a:endParaRPr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9064101" y="2663301"/>
            <a:ext cx="2396971" cy="35447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 bwMode="auto">
          <a:xfrm>
            <a:off x="9046344" y="3561995"/>
            <a:ext cx="2396971" cy="35447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 bwMode="auto">
          <a:xfrm>
            <a:off x="9055222" y="3106831"/>
            <a:ext cx="2396971" cy="35447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9064101" y="3990367"/>
            <a:ext cx="2396971" cy="35447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TextBox 8"/>
          <p:cNvSpPr txBox="1"/>
          <p:nvPr/>
        </p:nvSpPr>
        <p:spPr bwMode="auto">
          <a:xfrm>
            <a:off x="6712348" y="2607337"/>
            <a:ext cx="9348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1400"/>
              <a:t>Ваше имя</a:t>
            </a:r>
            <a:endParaRPr/>
          </a:p>
        </p:txBody>
      </p:sp>
      <p:sp>
        <p:nvSpPr>
          <p:cNvPr id="30" name="TextBox 29"/>
          <p:cNvSpPr txBox="1"/>
          <p:nvPr/>
        </p:nvSpPr>
        <p:spPr bwMode="auto">
          <a:xfrm>
            <a:off x="6708616" y="3103106"/>
            <a:ext cx="23679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1400"/>
              <a:t>Наименование организации</a:t>
            </a:r>
            <a:endParaRPr/>
          </a:p>
        </p:txBody>
      </p:sp>
      <p:sp>
        <p:nvSpPr>
          <p:cNvPr id="32" name="TextBox 31"/>
          <p:cNvSpPr txBox="1"/>
          <p:nvPr/>
        </p:nvSpPr>
        <p:spPr bwMode="auto">
          <a:xfrm>
            <a:off x="6697133" y="4114535"/>
            <a:ext cx="16369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1400"/>
              <a:t>Электронная почта</a:t>
            </a:r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rcRect l="58398" t="65898" r="30533" b="27120"/>
          <a:stretch/>
        </p:blipFill>
        <p:spPr bwMode="auto">
          <a:xfrm>
            <a:off x="7646635" y="4936695"/>
            <a:ext cx="2251967" cy="799079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 bwMode="auto">
          <a:xfrm>
            <a:off x="413391" y="1368521"/>
            <a:ext cx="112249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/>
              <a:t>Для получения консультации, </a:t>
            </a:r>
            <a:endParaRPr/>
          </a:p>
          <a:p>
            <a:pPr algn="ctr">
              <a:defRPr/>
            </a:pPr>
            <a:r>
              <a:rPr lang="ru-RU" b="1"/>
              <a:t>обратитесь в банк удобным для Вас способом:</a:t>
            </a:r>
            <a:endParaRPr/>
          </a:p>
        </p:txBody>
      </p:sp>
      <p:sp>
        <p:nvSpPr>
          <p:cNvPr id="35" name="TextBox 34"/>
          <p:cNvSpPr txBox="1"/>
          <p:nvPr/>
        </p:nvSpPr>
        <p:spPr bwMode="auto">
          <a:xfrm>
            <a:off x="779698" y="529408"/>
            <a:ext cx="2028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b="1" dirty="0"/>
              <a:t>Стать ПАРТНЕРОМ</a:t>
            </a:r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9055221" y="4516571"/>
            <a:ext cx="2396971" cy="35447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TextBox 17"/>
          <p:cNvSpPr txBox="1"/>
          <p:nvPr/>
        </p:nvSpPr>
        <p:spPr bwMode="auto">
          <a:xfrm>
            <a:off x="6738462" y="3609289"/>
            <a:ext cx="14670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1400"/>
              <a:t>Номер телефона</a:t>
            </a:r>
            <a:endParaRPr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/>
          <a:srcRect l="56633" t="48465"/>
          <a:stretch/>
        </p:blipFill>
        <p:spPr bwMode="auto">
          <a:xfrm>
            <a:off x="867870" y="2426826"/>
            <a:ext cx="3641986" cy="67628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 bwMode="auto">
          <a:xfrm>
            <a:off x="864093" y="2543886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200">
                <a:solidFill>
                  <a:srgbClr val="2CABAE"/>
                </a:solidFill>
              </a:rPr>
              <a:t>+375 44 573 94 80</a:t>
            </a:r>
            <a:endParaRPr/>
          </a:p>
          <a:p>
            <a:pPr>
              <a:defRPr/>
            </a:pPr>
            <a:r>
              <a:rPr lang="ru-RU" sz="1200">
                <a:solidFill>
                  <a:srgbClr val="2CABAE"/>
                </a:solidFill>
              </a:rPr>
              <a:t>+375 44 512 94 13</a:t>
            </a:r>
            <a:endParaRPr/>
          </a:p>
          <a:p>
            <a:pPr>
              <a:defRPr/>
            </a:pPr>
            <a:endParaRPr lang="ru-RU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2"/>
          <a:srcRect l="56633" t="48465"/>
          <a:stretch/>
        </p:blipFill>
        <p:spPr bwMode="auto">
          <a:xfrm>
            <a:off x="867870" y="3387699"/>
            <a:ext cx="3641986" cy="538655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 bwMode="auto">
          <a:xfrm>
            <a:off x="864093" y="350674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rgbClr val="2CABAE"/>
                </a:solidFill>
              </a:rPr>
              <a:t>sales@stbank.by</a:t>
            </a:r>
            <a:endParaRPr/>
          </a:p>
          <a:p>
            <a:pPr>
              <a:defRPr/>
            </a:pPr>
            <a:endParaRPr lang="ru-RU"/>
          </a:p>
        </p:txBody>
      </p:sp>
      <p:sp>
        <p:nvSpPr>
          <p:cNvPr id="34" name="TextBox 33"/>
          <p:cNvSpPr txBox="1"/>
          <p:nvPr/>
        </p:nvSpPr>
        <p:spPr bwMode="auto">
          <a:xfrm>
            <a:off x="6741417" y="4570625"/>
            <a:ext cx="19351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1400"/>
              <a:t>Интересующий вопрос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/>
          <p:nvPr/>
        </p:nvSpPr>
        <p:spPr bwMode="auto">
          <a:xfrm>
            <a:off x="220910" y="4474887"/>
            <a:ext cx="1197109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1326339" y="3609094"/>
            <a:ext cx="2805343" cy="8208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tx1"/>
                </a:solidFill>
              </a:rPr>
              <a:t>ВЫГОДНО</a:t>
            </a:r>
            <a:endParaRPr/>
          </a:p>
          <a:p>
            <a:pPr>
              <a:defRPr/>
            </a:pPr>
            <a:r>
              <a:rPr lang="ru-RU" sz="1600">
                <a:solidFill>
                  <a:schemeClr val="tx1"/>
                </a:solidFill>
              </a:rPr>
              <a:t>Рост продаж и увеличение среднего чека</a:t>
            </a:r>
            <a:endParaRPr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4511418" y="3565983"/>
            <a:ext cx="2616021" cy="8830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tx1"/>
                </a:solidFill>
              </a:rPr>
              <a:t>КОНФОРТНО</a:t>
            </a:r>
            <a:endParaRPr/>
          </a:p>
          <a:p>
            <a:pPr>
              <a:defRPr/>
            </a:pPr>
            <a:r>
              <a:rPr lang="ru-RU" sz="1600">
                <a:solidFill>
                  <a:schemeClr val="tx1"/>
                </a:solidFill>
              </a:rPr>
              <a:t>Экономия на комиссии за эквайринг и инкасацию </a:t>
            </a:r>
            <a:endParaRPr/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7617579" y="3533554"/>
            <a:ext cx="2805344" cy="9691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tx1"/>
                </a:solidFill>
              </a:rPr>
              <a:t>УДОБНО</a:t>
            </a:r>
            <a:endParaRPr/>
          </a:p>
          <a:p>
            <a:pPr>
              <a:defRPr/>
            </a:pPr>
            <a:r>
              <a:rPr lang="ru-RU" sz="1600">
                <a:solidFill>
                  <a:schemeClr val="tx1"/>
                </a:solidFill>
              </a:rPr>
              <a:t>Минимальный документооборот или полное его отсутствие</a:t>
            </a:r>
            <a:endParaRPr/>
          </a:p>
        </p:txBody>
      </p:sp>
      <p:cxnSp>
        <p:nvCxnSpPr>
          <p:cNvPr id="27" name="Прямая соединительная линия 26"/>
          <p:cNvCxnSpPr>
            <a:cxnSpLocks/>
          </p:cNvCxnSpPr>
          <p:nvPr/>
        </p:nvCxnSpPr>
        <p:spPr bwMode="auto">
          <a:xfrm>
            <a:off x="1444083" y="3921495"/>
            <a:ext cx="1284928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cxnSpLocks/>
          </p:cNvCxnSpPr>
          <p:nvPr/>
        </p:nvCxnSpPr>
        <p:spPr bwMode="auto">
          <a:xfrm>
            <a:off x="4620066" y="3921495"/>
            <a:ext cx="1284928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cxnSpLocks/>
          </p:cNvCxnSpPr>
          <p:nvPr/>
        </p:nvCxnSpPr>
        <p:spPr bwMode="auto">
          <a:xfrm>
            <a:off x="7735323" y="3797082"/>
            <a:ext cx="1284928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 bwMode="auto">
          <a:xfrm>
            <a:off x="3267301" y="642287"/>
            <a:ext cx="2006353" cy="436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92D05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 bwMode="auto">
          <a:xfrm>
            <a:off x="5451231" y="626544"/>
            <a:ext cx="2056735" cy="436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 bwMode="auto">
          <a:xfrm>
            <a:off x="7635161" y="612474"/>
            <a:ext cx="2006353" cy="436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TextBox 32"/>
          <p:cNvSpPr txBox="1"/>
          <p:nvPr/>
        </p:nvSpPr>
        <p:spPr bwMode="auto">
          <a:xfrm>
            <a:off x="3301777" y="667581"/>
            <a:ext cx="18806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1000"/>
              <a:t>Партнерская программа </a:t>
            </a:r>
            <a:endParaRPr/>
          </a:p>
          <a:p>
            <a:pPr>
              <a:defRPr/>
            </a:pPr>
            <a:r>
              <a:rPr lang="ru-RU" sz="1000"/>
              <a:t>кредитования физических лиц </a:t>
            </a:r>
            <a:endParaRPr/>
          </a:p>
        </p:txBody>
      </p:sp>
      <p:sp>
        <p:nvSpPr>
          <p:cNvPr id="34" name="TextBox 33"/>
          <p:cNvSpPr txBox="1"/>
          <p:nvPr/>
        </p:nvSpPr>
        <p:spPr bwMode="auto">
          <a:xfrm>
            <a:off x="5451231" y="581092"/>
            <a:ext cx="21421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000" dirty="0"/>
              <a:t>Партнерская программа лояльности (</a:t>
            </a:r>
            <a:r>
              <a:rPr lang="ru-RU" sz="1000" dirty="0" err="1"/>
              <a:t>манибэк</a:t>
            </a:r>
            <a:r>
              <a:rPr lang="ru-RU" sz="1000" dirty="0"/>
              <a:t>) для физических лиц</a:t>
            </a:r>
            <a:endParaRPr dirty="0"/>
          </a:p>
        </p:txBody>
      </p:sp>
      <p:sp>
        <p:nvSpPr>
          <p:cNvPr id="35" name="TextBox 34"/>
          <p:cNvSpPr txBox="1"/>
          <p:nvPr/>
        </p:nvSpPr>
        <p:spPr bwMode="auto">
          <a:xfrm>
            <a:off x="7932577" y="626398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/>
              <a:t>документы</a:t>
            </a:r>
            <a:endParaRPr/>
          </a:p>
        </p:txBody>
      </p:sp>
      <p:sp>
        <p:nvSpPr>
          <p:cNvPr id="36" name="Прямоугольник 35"/>
          <p:cNvSpPr/>
          <p:nvPr/>
        </p:nvSpPr>
        <p:spPr bwMode="auto">
          <a:xfrm>
            <a:off x="1083371" y="662602"/>
            <a:ext cx="2006353" cy="43603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TextBox 36"/>
          <p:cNvSpPr txBox="1"/>
          <p:nvPr/>
        </p:nvSpPr>
        <p:spPr bwMode="auto">
          <a:xfrm>
            <a:off x="1017986" y="662602"/>
            <a:ext cx="2137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1"/>
                </a:solidFill>
              </a:rPr>
              <a:t>общая информация</a:t>
            </a:r>
            <a:endParaRPr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17986" y="1405113"/>
            <a:ext cx="1902116" cy="205453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483996" y="1528827"/>
            <a:ext cx="2145978" cy="198137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7687338" y="1488061"/>
            <a:ext cx="2066723" cy="192040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0789" y="4582565"/>
            <a:ext cx="8052391" cy="1740644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216681"/>
              </p:ext>
            </p:extLst>
          </p:nvPr>
        </p:nvGraphicFramePr>
        <p:xfrm>
          <a:off x="-891092" y="4665203"/>
          <a:ext cx="2945423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5423">
                  <a:extLst>
                    <a:ext uri="{9D8B030D-6E8A-4147-A177-3AD203B41FA5}">
                      <a16:colId xmlns:a16="http://schemas.microsoft.com/office/drawing/2014/main" val="2987817752"/>
                    </a:ext>
                  </a:extLst>
                </a:gridCol>
              </a:tblGrid>
              <a:tr h="1126519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На страницу с общей информацией дополнить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</a:rPr>
                        <a:t>Топовых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 5 партнеров и активную ссылку на список всех партнеров «Все Партнеры программы кредитования»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14973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/>
          <p:nvPr/>
        </p:nvSpPr>
        <p:spPr bwMode="auto">
          <a:xfrm>
            <a:off x="220910" y="4474887"/>
            <a:ext cx="1197109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30" name="Прямоугольник 29"/>
          <p:cNvSpPr/>
          <p:nvPr/>
        </p:nvSpPr>
        <p:spPr bwMode="auto">
          <a:xfrm>
            <a:off x="3773328" y="2395353"/>
            <a:ext cx="2006353" cy="436037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92D05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 bwMode="auto">
          <a:xfrm>
            <a:off x="5957258" y="2379610"/>
            <a:ext cx="2056735" cy="436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 bwMode="auto">
          <a:xfrm>
            <a:off x="8141188" y="2365540"/>
            <a:ext cx="2006353" cy="436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TextBox 32"/>
          <p:cNvSpPr txBox="1"/>
          <p:nvPr/>
        </p:nvSpPr>
        <p:spPr bwMode="auto">
          <a:xfrm>
            <a:off x="3773328" y="2421123"/>
            <a:ext cx="18806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1000" dirty="0"/>
              <a:t>Партнерская программа </a:t>
            </a:r>
            <a:endParaRPr dirty="0"/>
          </a:p>
          <a:p>
            <a:pPr>
              <a:defRPr/>
            </a:pPr>
            <a:r>
              <a:rPr lang="ru-RU" sz="1000" dirty="0"/>
              <a:t>кредитования физических лиц</a:t>
            </a:r>
            <a:r>
              <a:rPr lang="ru-RU" sz="1000" dirty="0">
                <a:solidFill>
                  <a:schemeClr val="bg1"/>
                </a:solidFill>
              </a:rPr>
              <a:t> </a:t>
            </a:r>
            <a:endParaRPr dirty="0"/>
          </a:p>
        </p:txBody>
      </p:sp>
      <p:sp>
        <p:nvSpPr>
          <p:cNvPr id="34" name="TextBox 33"/>
          <p:cNvSpPr txBox="1"/>
          <p:nvPr/>
        </p:nvSpPr>
        <p:spPr bwMode="auto">
          <a:xfrm>
            <a:off x="5957258" y="2334158"/>
            <a:ext cx="2142145" cy="5539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000" dirty="0"/>
              <a:t>Партнерская программа лояльности (мани-</a:t>
            </a:r>
            <a:r>
              <a:rPr lang="ru-RU" sz="1000" dirty="0" err="1"/>
              <a:t>бэк</a:t>
            </a:r>
            <a:r>
              <a:rPr lang="ru-RU" sz="1000" dirty="0"/>
              <a:t>) для физических лиц</a:t>
            </a:r>
            <a:endParaRPr dirty="0"/>
          </a:p>
        </p:txBody>
      </p:sp>
      <p:sp>
        <p:nvSpPr>
          <p:cNvPr id="35" name="TextBox 34"/>
          <p:cNvSpPr txBox="1"/>
          <p:nvPr/>
        </p:nvSpPr>
        <p:spPr bwMode="auto">
          <a:xfrm>
            <a:off x="8438604" y="2379464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/>
              <a:t>документы</a:t>
            </a:r>
            <a:endParaRPr/>
          </a:p>
        </p:txBody>
      </p:sp>
      <p:sp>
        <p:nvSpPr>
          <p:cNvPr id="36" name="Прямоугольник 35"/>
          <p:cNvSpPr/>
          <p:nvPr/>
        </p:nvSpPr>
        <p:spPr bwMode="auto">
          <a:xfrm>
            <a:off x="1589398" y="2415668"/>
            <a:ext cx="2006353" cy="436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TextBox 36"/>
          <p:cNvSpPr txBox="1"/>
          <p:nvPr/>
        </p:nvSpPr>
        <p:spPr bwMode="auto">
          <a:xfrm>
            <a:off x="1524013" y="2415668"/>
            <a:ext cx="2137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/>
              <a:t>общая информация</a:t>
            </a:r>
            <a:endParaRPr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511424"/>
              </p:ext>
            </p:extLst>
          </p:nvPr>
        </p:nvGraphicFramePr>
        <p:xfrm>
          <a:off x="1545277" y="6263605"/>
          <a:ext cx="328742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7421">
                  <a:extLst>
                    <a:ext uri="{9D8B030D-6E8A-4147-A177-3AD203B41FA5}">
                      <a16:colId xmlns:a16="http://schemas.microsoft.com/office/drawing/2014/main" val="38836299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Дополнить списком Партнеров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265468"/>
                  </a:ext>
                </a:extLst>
              </a:tr>
            </a:tbl>
          </a:graphicData>
        </a:graphic>
      </p:graphicFrame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4DE6531B-E019-4558-853E-81C7B45C7969}"/>
              </a:ext>
            </a:extLst>
          </p:cNvPr>
          <p:cNvSpPr/>
          <p:nvPr/>
        </p:nvSpPr>
        <p:spPr bwMode="auto">
          <a:xfrm>
            <a:off x="1589398" y="3268804"/>
            <a:ext cx="964379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Ставка для клиента: от 0,00001%</a:t>
            </a:r>
          </a:p>
          <a:p>
            <a:r>
              <a:rPr lang="ru-RU" dirty="0"/>
              <a:t>Срок: до 48 месяцев </a:t>
            </a:r>
          </a:p>
          <a:p>
            <a:r>
              <a:rPr lang="ru-RU" dirty="0"/>
              <a:t>Сумма: до 15 000 бел. руб. </a:t>
            </a:r>
          </a:p>
          <a:p>
            <a:r>
              <a:rPr lang="ru-RU" dirty="0"/>
              <a:t>Возраст кредитополучателей: от 21 года до 64 лет включительно </a:t>
            </a:r>
          </a:p>
          <a:p>
            <a:r>
              <a:rPr lang="ru-RU" dirty="0"/>
              <a:t>Без посещения банка </a:t>
            </a:r>
          </a:p>
          <a:p>
            <a:r>
              <a:rPr lang="ru-RU" dirty="0"/>
              <a:t>Без справки о доходах </a:t>
            </a:r>
          </a:p>
          <a:p>
            <a:r>
              <a:rPr lang="ru-RU" dirty="0"/>
              <a:t>Без бумаги и ее передачи в банк </a:t>
            </a:r>
          </a:p>
          <a:p>
            <a:r>
              <a:rPr lang="ru-RU" dirty="0"/>
              <a:t>Оформление кредита и рассмотрение 24/7 </a:t>
            </a:r>
            <a:br>
              <a:rPr lang="ru-RU" dirty="0"/>
            </a:br>
            <a:r>
              <a:rPr lang="ru-RU" dirty="0"/>
              <a:t>Служба поддержки и сопровождения на всех этапах сотрудничества 24/7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/>
          <p:nvPr/>
        </p:nvSpPr>
        <p:spPr bwMode="auto">
          <a:xfrm>
            <a:off x="220910" y="4474887"/>
            <a:ext cx="1197109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30" name="Прямоугольник 29"/>
          <p:cNvSpPr/>
          <p:nvPr/>
        </p:nvSpPr>
        <p:spPr bwMode="auto">
          <a:xfrm>
            <a:off x="3773328" y="2395353"/>
            <a:ext cx="2006353" cy="436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92D05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 bwMode="auto">
          <a:xfrm>
            <a:off x="5957258" y="2379610"/>
            <a:ext cx="2056735" cy="436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 bwMode="auto">
          <a:xfrm>
            <a:off x="8141188" y="2365540"/>
            <a:ext cx="2006353" cy="436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TextBox 32"/>
          <p:cNvSpPr txBox="1"/>
          <p:nvPr/>
        </p:nvSpPr>
        <p:spPr bwMode="auto">
          <a:xfrm>
            <a:off x="3773328" y="2421123"/>
            <a:ext cx="18806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1000" dirty="0"/>
              <a:t>Партнерская программа </a:t>
            </a:r>
            <a:endParaRPr dirty="0"/>
          </a:p>
          <a:p>
            <a:pPr>
              <a:defRPr/>
            </a:pPr>
            <a:r>
              <a:rPr lang="ru-RU" sz="1000" dirty="0"/>
              <a:t>кредитования физических лиц</a:t>
            </a:r>
            <a:r>
              <a:rPr lang="ru-RU" sz="1000" dirty="0">
                <a:solidFill>
                  <a:schemeClr val="bg1"/>
                </a:solidFill>
              </a:rPr>
              <a:t> </a:t>
            </a:r>
            <a:endParaRPr dirty="0"/>
          </a:p>
        </p:txBody>
      </p:sp>
      <p:sp>
        <p:nvSpPr>
          <p:cNvPr id="34" name="TextBox 33"/>
          <p:cNvSpPr txBox="1"/>
          <p:nvPr/>
        </p:nvSpPr>
        <p:spPr bwMode="auto">
          <a:xfrm>
            <a:off x="5957258" y="2334158"/>
            <a:ext cx="2142145" cy="553998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000" dirty="0">
                <a:solidFill>
                  <a:schemeClr val="bg1"/>
                </a:solidFill>
              </a:rPr>
              <a:t>Партнерская программа лояльности (мани-</a:t>
            </a:r>
            <a:r>
              <a:rPr lang="ru-RU" sz="1000" dirty="0" err="1">
                <a:solidFill>
                  <a:schemeClr val="bg1"/>
                </a:solidFill>
              </a:rPr>
              <a:t>бэк</a:t>
            </a:r>
            <a:r>
              <a:rPr lang="ru-RU" sz="1000" dirty="0">
                <a:solidFill>
                  <a:schemeClr val="bg1"/>
                </a:solidFill>
              </a:rPr>
              <a:t>) для физических лиц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8438604" y="2379464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/>
              <a:t>документы</a:t>
            </a:r>
            <a:endParaRPr/>
          </a:p>
        </p:txBody>
      </p:sp>
      <p:sp>
        <p:nvSpPr>
          <p:cNvPr id="36" name="Прямоугольник 35"/>
          <p:cNvSpPr/>
          <p:nvPr/>
        </p:nvSpPr>
        <p:spPr bwMode="auto">
          <a:xfrm>
            <a:off x="1589398" y="2415668"/>
            <a:ext cx="2006353" cy="436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TextBox 36"/>
          <p:cNvSpPr txBox="1"/>
          <p:nvPr/>
        </p:nvSpPr>
        <p:spPr bwMode="auto">
          <a:xfrm>
            <a:off x="1524013" y="2415668"/>
            <a:ext cx="2137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/>
              <a:t>общая информация</a:t>
            </a:r>
            <a:endParaRPr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8141188" y="3142575"/>
          <a:ext cx="2342680" cy="74058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2680">
                  <a:extLst>
                    <a:ext uri="{9D8B030D-6E8A-4147-A177-3AD203B41FA5}">
                      <a16:colId xmlns:a16="http://schemas.microsoft.com/office/drawing/2014/main" val="4047615160"/>
                    </a:ext>
                  </a:extLst>
                </a:gridCol>
              </a:tblGrid>
              <a:tr h="740585"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100" dirty="0"/>
                        <a:t>Договор сотрудничества (оферта)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100" dirty="0"/>
                        <a:t>Список</a:t>
                      </a:r>
                      <a:r>
                        <a:rPr lang="ru-RU" sz="1100" baseline="0" dirty="0"/>
                        <a:t> МСС-кодов исключений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35978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482405" y="3033147"/>
          <a:ext cx="3085198" cy="2355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5198">
                  <a:extLst>
                    <a:ext uri="{9D8B030D-6E8A-4147-A177-3AD203B41FA5}">
                      <a16:colId xmlns:a16="http://schemas.microsoft.com/office/drawing/2014/main" val="1554955336"/>
                    </a:ext>
                  </a:extLst>
                </a:gridCol>
              </a:tblGrid>
              <a:tr h="2355364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мани-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бэка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10%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 начисления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мани-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бэк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начисляется только за безналичные операции в организациях торговли и сервиса (ОТС)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СтатусКАРТОЙ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Минимальная сумма покупок в месяц при расчете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СтатусКАРТОЙ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r>
                        <a:rPr lang="en-US" sz="1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BYN</a:t>
                      </a:r>
                      <a:endParaRPr lang="ru-RU" sz="1100" b="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1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Лимиты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максимальная сумма</a:t>
                      </a:r>
                      <a:r>
                        <a:rPr lang="en-US" sz="1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выплаты мани-</a:t>
                      </a:r>
                      <a:r>
                        <a:rPr lang="ru-RU" sz="11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бэк</a:t>
                      </a:r>
                      <a:r>
                        <a:rPr lang="ru-RU" sz="1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отчетный период 100</a:t>
                      </a:r>
                      <a:r>
                        <a:rPr lang="en-US" sz="1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BYN</a:t>
                      </a:r>
                      <a:endParaRPr lang="ru-RU" sz="1100" b="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/>
                        <a:buNone/>
                        <a:defRPr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автоматическая выплата на 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СтатусКАРТУ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живыми деньгами, а не баллами</a:t>
                      </a:r>
                    </a:p>
                    <a:p>
                      <a:endParaRPr lang="ru-RU" sz="1100" b="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2092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1381294" y="4935762"/>
          <a:ext cx="328742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7421">
                  <a:extLst>
                    <a:ext uri="{9D8B030D-6E8A-4147-A177-3AD203B41FA5}">
                      <a16:colId xmlns:a16="http://schemas.microsoft.com/office/drawing/2014/main" val="38836299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Дополнить списком Партнеров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265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57219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Liberation Sans"/>
        <a:cs typeface="Liberation Sans"/>
      </a:majorFont>
      <a:minorFont>
        <a:latin typeface="Calibri"/>
        <a:ea typeface="Liberation Sans"/>
        <a:cs typeface="Liberation Sans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298</Words>
  <Application>Microsoft Office PowerPoint</Application>
  <DocSecurity>0</DocSecurity>
  <PresentationFormat>Широкоэкранный</PresentationFormat>
  <Paragraphs>58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Liberation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Kasavceva Elena</dc:creator>
  <cp:keywords/>
  <dc:description/>
  <cp:lastModifiedBy>Krutilina Ekaterina</cp:lastModifiedBy>
  <cp:revision>60</cp:revision>
  <cp:lastPrinted>2026-05-13T06:07:18Z</cp:lastPrinted>
  <dcterms:created xsi:type="dcterms:W3CDTF">2026-03-10T08:47:12Z</dcterms:created>
  <dcterms:modified xsi:type="dcterms:W3CDTF">2026-05-13T08:40:55Z</dcterms:modified>
  <cp:category/>
  <dc:identifier/>
  <cp:contentStatus/>
  <dc:language/>
  <cp:version/>
</cp:coreProperties>
</file>